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B6D188-A10B-44F3-B62A-3684A7CA9E5E}" type="datetimeFigureOut">
              <a:rPr lang="ru-RU" smtClean="0"/>
              <a:t>06.10.2009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1537D3-B9AC-4943-92C5-A6C26554B6B6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ru-RU" smtClean="0"/>
              <a:pPr/>
              <a:t>2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ru-RU" smtClean="0"/>
              <a:pPr/>
              <a:t>3</a:t>
            </a:fld>
            <a:endParaRPr lang="ru-R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ru-RU" smtClean="0"/>
              <a:pPr/>
              <a:t>4</a:t>
            </a:fld>
            <a:endParaRPr lang="ru-RU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ru-RU" smtClean="0"/>
              <a:pPr/>
              <a:t>5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A57A2-A9D6-41CF-997C-EE4A644FB4B4}" type="datetimeFigureOut">
              <a:rPr lang="ru-RU" smtClean="0"/>
              <a:t>06.10.2009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494A-389F-4E00-A43C-B2F77CEB3968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A57A2-A9D6-41CF-997C-EE4A644FB4B4}" type="datetimeFigureOut">
              <a:rPr lang="ru-RU" smtClean="0"/>
              <a:t>06.10.2009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494A-389F-4E00-A43C-B2F77CEB3968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A57A2-A9D6-41CF-997C-EE4A644FB4B4}" type="datetimeFigureOut">
              <a:rPr lang="ru-RU" smtClean="0"/>
              <a:t>06.10.2009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494A-389F-4E00-A43C-B2F77CEB3968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A57A2-A9D6-41CF-997C-EE4A644FB4B4}" type="datetimeFigureOut">
              <a:rPr lang="ru-RU" smtClean="0"/>
              <a:t>06.10.2009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494A-389F-4E00-A43C-B2F77CEB3968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A57A2-A9D6-41CF-997C-EE4A644FB4B4}" type="datetimeFigureOut">
              <a:rPr lang="ru-RU" smtClean="0"/>
              <a:t>06.10.2009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494A-389F-4E00-A43C-B2F77CEB3968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A57A2-A9D6-41CF-997C-EE4A644FB4B4}" type="datetimeFigureOut">
              <a:rPr lang="ru-RU" smtClean="0"/>
              <a:t>06.10.2009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494A-389F-4E00-A43C-B2F77CEB3968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A57A2-A9D6-41CF-997C-EE4A644FB4B4}" type="datetimeFigureOut">
              <a:rPr lang="ru-RU" smtClean="0"/>
              <a:t>06.10.2009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494A-389F-4E00-A43C-B2F77CEB3968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A57A2-A9D6-41CF-997C-EE4A644FB4B4}" type="datetimeFigureOut">
              <a:rPr lang="ru-RU" smtClean="0"/>
              <a:t>06.10.2009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494A-389F-4E00-A43C-B2F77CEB3968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A57A2-A9D6-41CF-997C-EE4A644FB4B4}" type="datetimeFigureOut">
              <a:rPr lang="ru-RU" smtClean="0"/>
              <a:t>06.10.2009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494A-389F-4E00-A43C-B2F77CEB3968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A57A2-A9D6-41CF-997C-EE4A644FB4B4}" type="datetimeFigureOut">
              <a:rPr lang="ru-RU" smtClean="0"/>
              <a:t>06.10.2009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494A-389F-4E00-A43C-B2F77CEB3968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A57A2-A9D6-41CF-997C-EE4A644FB4B4}" type="datetimeFigureOut">
              <a:rPr lang="ru-RU" smtClean="0"/>
              <a:t>06.10.2009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494A-389F-4E00-A43C-B2F77CEB3968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4A57A2-A9D6-41CF-997C-EE4A644FB4B4}" type="datetimeFigureOut">
              <a:rPr lang="ru-RU" smtClean="0"/>
              <a:t>06.10.2009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00494A-389F-4E00-A43C-B2F77CEB3968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mai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1604" y="142858"/>
            <a:ext cx="5949692" cy="468368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sz="quarter" idx="4294967295"/>
          </p:nvPr>
        </p:nvSpPr>
        <p:spPr>
          <a:xfrm>
            <a:off x="6072198" y="1714488"/>
            <a:ext cx="2571768" cy="4381531"/>
          </a:xfrm>
        </p:spPr>
        <p:txBody>
          <a:bodyPr>
            <a:noAutofit/>
          </a:bodyPr>
          <a:lstStyle>
            <a:extLst/>
          </a:lstStyle>
          <a:p>
            <a:pPr marL="0" indent="0" eaLnBrk="0" hangingPunct="0">
              <a:lnSpc>
                <a:spcPts val="1000"/>
              </a:lnSpc>
              <a:buNone/>
            </a:pPr>
            <a:r>
              <a:rPr sz="1000" b="1" smtClean="0">
                <a:solidFill>
                  <a:schemeClr val="tx1">
                    <a:lumMod val="75000"/>
                    <a:lumOff val="25000"/>
                  </a:schemeClr>
                </a:solidFill>
                <a:ea typeface="Times New Roman" pitchFamily="18" charset="0"/>
                <a:cs typeface="Arial" charset="0"/>
              </a:rPr>
              <a:t>TAGAZ VEGA по габаритам превосходит многих своих одноклассников и прямых конкурентов. </a:t>
            </a:r>
          </a:p>
          <a:p>
            <a:pPr marL="0" indent="0" eaLnBrk="0" hangingPunct="0">
              <a:lnSpc>
                <a:spcPts val="1000"/>
              </a:lnSpc>
              <a:buNone/>
            </a:pPr>
            <a:endParaRPr lang="en-US" sz="1000" b="1" dirty="0" smtClean="0">
              <a:solidFill>
                <a:schemeClr val="tx1">
                  <a:lumMod val="75000"/>
                  <a:lumOff val="25000"/>
                </a:schemeClr>
              </a:solidFill>
              <a:ea typeface="Times New Roman" pitchFamily="18" charset="0"/>
              <a:cs typeface="Arial" charset="0"/>
            </a:endParaRPr>
          </a:p>
          <a:p>
            <a:pPr marL="0" indent="0" eaLnBrk="0" hangingPunct="0">
              <a:lnSpc>
                <a:spcPts val="1000"/>
              </a:lnSpc>
              <a:buNone/>
            </a:pPr>
            <a:r>
              <a:rPr sz="1000" b="1" smtClean="0">
                <a:solidFill>
                  <a:schemeClr val="tx1">
                    <a:lumMod val="75000"/>
                    <a:lumOff val="25000"/>
                  </a:schemeClr>
                </a:solidFill>
                <a:ea typeface="Times New Roman" pitchFamily="18" charset="0"/>
                <a:cs typeface="Arial" charset="0"/>
              </a:rPr>
              <a:t>TAGAZ VEGA превосходит одноклассников по мощности двигателя.</a:t>
            </a:r>
          </a:p>
          <a:p>
            <a:pPr marL="0" indent="0" eaLnBrk="0" hangingPunct="0">
              <a:lnSpc>
                <a:spcPts val="1000"/>
              </a:lnSpc>
              <a:buNone/>
            </a:pPr>
            <a:endParaRPr lang="en-US" sz="1000" b="1" dirty="0" smtClean="0">
              <a:solidFill>
                <a:schemeClr val="tx1">
                  <a:lumMod val="75000"/>
                  <a:lumOff val="25000"/>
                </a:schemeClr>
              </a:solidFill>
              <a:ea typeface="Times New Roman" pitchFamily="18" charset="0"/>
              <a:cs typeface="Arial" charset="0"/>
            </a:endParaRPr>
          </a:p>
          <a:p>
            <a:pPr marL="0" indent="0" eaLnBrk="0" hangingPunct="0">
              <a:lnSpc>
                <a:spcPts val="1000"/>
              </a:lnSpc>
              <a:buNone/>
            </a:pPr>
            <a:r>
              <a:rPr sz="1000" b="1" smtClean="0">
                <a:solidFill>
                  <a:schemeClr val="tx1">
                    <a:lumMod val="75000"/>
                    <a:lumOff val="25000"/>
                  </a:schemeClr>
                </a:solidFill>
                <a:ea typeface="Times New Roman" pitchFamily="18" charset="0"/>
                <a:cs typeface="Arial" charset="0"/>
              </a:rPr>
              <a:t>TAGAZ VEGA – самый опционально оснащенный автомобиль в своем классе и ценовой категории.</a:t>
            </a:r>
          </a:p>
          <a:p>
            <a:pPr marL="0" indent="0" eaLnBrk="0" hangingPunct="0">
              <a:lnSpc>
                <a:spcPts val="1000"/>
              </a:lnSpc>
              <a:buNone/>
            </a:pPr>
            <a:endParaRPr lang="en-US" sz="1000" b="1" dirty="0" smtClean="0">
              <a:solidFill>
                <a:schemeClr val="tx1">
                  <a:lumMod val="75000"/>
                  <a:lumOff val="25000"/>
                </a:schemeClr>
              </a:solidFill>
              <a:ea typeface="Times New Roman" pitchFamily="18" charset="0"/>
              <a:cs typeface="Arial" charset="0"/>
            </a:endParaRPr>
          </a:p>
          <a:p>
            <a:pPr marL="0" indent="0" eaLnBrk="0" hangingPunct="0">
              <a:lnSpc>
                <a:spcPts val="1000"/>
              </a:lnSpc>
              <a:buNone/>
            </a:pPr>
            <a:r>
              <a:rPr sz="1000" b="1" smtClean="0">
                <a:solidFill>
                  <a:schemeClr val="tx1">
                    <a:lumMod val="75000"/>
                    <a:lumOff val="25000"/>
                  </a:schemeClr>
                </a:solidFill>
                <a:ea typeface="Times New Roman" pitchFamily="18" charset="0"/>
                <a:cs typeface="Arial" charset="0"/>
              </a:rPr>
              <a:t>ТAGAZ VEGA – это первый автомобиль, созданный Российским производителем на уровне иностранных аналогов.</a:t>
            </a:r>
            <a:endParaRPr lang="ru-RU" sz="1000" b="1" dirty="0" smtClean="0">
              <a:solidFill>
                <a:schemeClr val="tx1">
                  <a:lumMod val="75000"/>
                  <a:lumOff val="25000"/>
                </a:schemeClr>
              </a:solidFill>
              <a:ea typeface="Times New Roman" pitchFamily="18" charset="0"/>
              <a:cs typeface="Arial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1333485"/>
            <a:ext cx="642910" cy="95251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Rectangle 1"/>
          <p:cNvSpPr txBox="1">
            <a:spLocks/>
          </p:cNvSpPr>
          <p:nvPr/>
        </p:nvSpPr>
        <p:spPr>
          <a:xfrm>
            <a:off x="633442" y="380979"/>
            <a:ext cx="8153400" cy="857256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pPr lvl="0">
              <a:spcBef>
                <a:spcPct val="0"/>
              </a:spcBef>
            </a:pPr>
            <a:r>
              <a:rPr sz="2600" b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Потребительские преимущества </a:t>
            </a:r>
            <a:r>
              <a:rPr lang="en-US" sz="2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</a:rPr>
              <a:t>VEGA</a:t>
            </a:r>
            <a:endParaRPr kumimoji="0" lang="ru-RU" sz="26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pic>
        <p:nvPicPr>
          <p:cNvPr id="7" name="Рисунок 6" descr="smal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0800000">
            <a:off x="6215074" y="190478"/>
            <a:ext cx="2714644" cy="1196861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714348" y="1333485"/>
            <a:ext cx="8001056" cy="9525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214283" y="1714489"/>
          <a:ext cx="5857916" cy="2667019"/>
        </p:xfrm>
        <a:graphic>
          <a:graphicData uri="http://schemas.openxmlformats.org/drawingml/2006/table">
            <a:tbl>
              <a:tblPr/>
              <a:tblGrid>
                <a:gridCol w="1487727"/>
                <a:gridCol w="983582"/>
                <a:gridCol w="1043441"/>
                <a:gridCol w="1171583"/>
                <a:gridCol w="1171583"/>
              </a:tblGrid>
              <a:tr h="69232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 </a:t>
                      </a:r>
                      <a:r>
                        <a:rPr lang="ru-RU" sz="13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Габариты</a:t>
                      </a:r>
                      <a:endParaRPr lang="en-US" sz="1300" b="1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l" rtl="0" fontAlgn="b"/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946" marR="8946" marT="119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ТагАЗ </a:t>
                      </a:r>
                      <a:r>
                        <a:rPr lang="en-US" sz="11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VEGA</a:t>
                      </a:r>
                    </a:p>
                    <a:p>
                      <a:pPr algn="ctr" rtl="0" fontAlgn="b"/>
                      <a:endParaRPr lang="en-US" sz="1100" b="1" i="0" u="none" strike="noStrike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pPr algn="ctr" rtl="0" fontAlgn="b"/>
                      <a:r>
                        <a:rPr lang="en-US" sz="11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 </a:t>
                      </a:r>
                      <a:endParaRPr lang="en-US" sz="1100" b="1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8946" marR="8946" marT="119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Kia </a:t>
                      </a:r>
                      <a:r>
                        <a:rPr lang="en-US" sz="11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Spectra</a:t>
                      </a:r>
                    </a:p>
                    <a:p>
                      <a:pPr algn="ctr" rtl="0" fontAlgn="b"/>
                      <a:endParaRPr lang="en-US" sz="1100" b="1" i="0" u="none" strike="noStrike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pPr algn="ctr" rtl="0" fontAlgn="b"/>
                      <a:endParaRPr lang="en-US" sz="1100" b="1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8946" marR="8946" marT="119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Hyundai </a:t>
                      </a:r>
                      <a:r>
                        <a:rPr lang="en-US" sz="11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Accent</a:t>
                      </a:r>
                    </a:p>
                    <a:p>
                      <a:pPr algn="ctr" rtl="0" fontAlgn="b"/>
                      <a:endParaRPr lang="en-US" sz="1100" b="1" i="0" u="none" strike="noStrike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pPr algn="ctr" rtl="0" fontAlgn="b"/>
                      <a:r>
                        <a:rPr lang="en-US" sz="11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 </a:t>
                      </a:r>
                      <a:endParaRPr lang="en-US" sz="1100" b="1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8946" marR="8946" marT="119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100" b="1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Hyundai Elantra </a:t>
                      </a:r>
                      <a:endParaRPr lang="en-US" sz="1100" b="1" i="0" u="none" strike="noStrike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pPr algn="ctr" rtl="0" fontAlgn="b"/>
                      <a:r>
                        <a:rPr lang="en-US" sz="11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XD </a:t>
                      </a:r>
                    </a:p>
                    <a:p>
                      <a:pPr algn="ctr" rtl="0" fontAlgn="b"/>
                      <a:endParaRPr lang="en-US" sz="1100" b="1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8946" marR="8946" marT="119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</a:tr>
              <a:tr h="581163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 </a:t>
                      </a:r>
                      <a:r>
                        <a:rPr lang="ru-RU" sz="13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Колесная </a:t>
                      </a:r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база </a:t>
                      </a:r>
                    </a:p>
                  </a:txBody>
                  <a:tcPr marL="8946" marR="8946" marT="119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2610 мм</a:t>
                      </a:r>
                    </a:p>
                  </a:txBody>
                  <a:tcPr marL="8946" marR="8946" marT="119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2560 мм</a:t>
                      </a:r>
                    </a:p>
                  </a:txBody>
                  <a:tcPr marL="8946" marR="8946" marT="119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2440 мм</a:t>
                      </a:r>
                    </a:p>
                  </a:txBody>
                  <a:tcPr marL="8946" marR="8946" marT="119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2610мм</a:t>
                      </a:r>
                    </a:p>
                  </a:txBody>
                  <a:tcPr marL="8946" marR="8946" marT="119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4512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 </a:t>
                      </a:r>
                      <a:r>
                        <a:rPr lang="ru-RU" sz="13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Длинна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946" marR="8946" marT="119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4514 мм</a:t>
                      </a:r>
                    </a:p>
                  </a:txBody>
                  <a:tcPr marL="8946" marR="8946" marT="119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4510 мм</a:t>
                      </a:r>
                    </a:p>
                  </a:txBody>
                  <a:tcPr marL="8946" marR="8946" marT="119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4260 мм</a:t>
                      </a:r>
                    </a:p>
                  </a:txBody>
                  <a:tcPr marL="8946" marR="8946" marT="119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4525 мм</a:t>
                      </a:r>
                    </a:p>
                  </a:txBody>
                  <a:tcPr marL="8946" marR="8946" marT="119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4512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 </a:t>
                      </a:r>
                      <a:r>
                        <a:rPr lang="ru-RU" sz="13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Ширина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946" marR="8946" marT="119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1746 мм</a:t>
                      </a:r>
                    </a:p>
                  </a:txBody>
                  <a:tcPr marL="8946" marR="8946" marT="119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1720 мм</a:t>
                      </a:r>
                    </a:p>
                  </a:txBody>
                  <a:tcPr marL="8946" marR="8946" marT="119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1680 мм</a:t>
                      </a:r>
                    </a:p>
                  </a:txBody>
                  <a:tcPr marL="8946" marR="8946" marT="119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1720 мм</a:t>
                      </a:r>
                    </a:p>
                  </a:txBody>
                  <a:tcPr marL="8946" marR="8946" marT="119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4512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 </a:t>
                      </a:r>
                      <a:r>
                        <a:rPr lang="ru-RU" sz="13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Высота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946" marR="8946" marT="119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1436 мм</a:t>
                      </a:r>
                    </a:p>
                  </a:txBody>
                  <a:tcPr marL="8946" marR="8946" marT="119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1515 мм</a:t>
                      </a:r>
                    </a:p>
                  </a:txBody>
                  <a:tcPr marL="8946" marR="8946" marT="119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1395 мм</a:t>
                      </a:r>
                    </a:p>
                  </a:txBody>
                  <a:tcPr marL="8946" marR="8946" marT="119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1425 мм</a:t>
                      </a:r>
                    </a:p>
                  </a:txBody>
                  <a:tcPr marL="8946" marR="8946" marT="119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11" name="Рисунок 10" descr="Рисунок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429388" y="5072074"/>
            <a:ext cx="2428892" cy="1441215"/>
          </a:xfrm>
          <a:prstGeom prst="rect">
            <a:avLst/>
          </a:prstGeom>
        </p:spPr>
      </p:pic>
      <p:pic>
        <p:nvPicPr>
          <p:cNvPr id="13" name="Рисунок 12" descr="Рисунок2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4282" y="4762510"/>
            <a:ext cx="6000792" cy="1548749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0" y="1333485"/>
            <a:ext cx="642910" cy="95251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Rectangle 1"/>
          <p:cNvSpPr txBox="1">
            <a:spLocks/>
          </p:cNvSpPr>
          <p:nvPr/>
        </p:nvSpPr>
        <p:spPr>
          <a:xfrm>
            <a:off x="633442" y="380979"/>
            <a:ext cx="8153400" cy="857256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pPr eaLnBrk="0" hangingPunct="0"/>
            <a:r>
              <a:rPr sz="2800" b="1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Техническое описание автомобиля. </a:t>
            </a:r>
            <a:endParaRPr lang="en-US" sz="2800" b="1" dirty="0" smtClean="0">
              <a:solidFill>
                <a:schemeClr val="tx1">
                  <a:lumMod val="75000"/>
                  <a:lumOff val="25000"/>
                </a:schemeClr>
              </a:solidFill>
              <a:cs typeface="Times New Roman" pitchFamily="18" charset="0"/>
            </a:endParaRPr>
          </a:p>
          <a:p>
            <a:pPr eaLnBrk="0" hangingPunct="0"/>
            <a:r>
              <a:rPr sz="1300" b="1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Сравнение с конкурентами и аналогами.</a:t>
            </a:r>
            <a:endParaRPr sz="13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7" name="Рисунок 6" descr="smal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0800000">
            <a:off x="6429388" y="142851"/>
            <a:ext cx="2571768" cy="1054008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714348" y="1333485"/>
            <a:ext cx="8001056" cy="9525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785786" y="1619237"/>
          <a:ext cx="6643734" cy="4911510"/>
        </p:xfrm>
        <a:graphic>
          <a:graphicData uri="http://schemas.openxmlformats.org/drawingml/2006/table">
            <a:tbl>
              <a:tblPr/>
              <a:tblGrid>
                <a:gridCol w="2000967"/>
                <a:gridCol w="1647855"/>
                <a:gridCol w="1438604"/>
                <a:gridCol w="1556308"/>
              </a:tblGrid>
              <a:tr h="482617">
                <a:tc>
                  <a:txBody>
                    <a:bodyPr/>
                    <a:lstStyle/>
                    <a:p>
                      <a:pPr algn="ctr" rtl="0" fontAlgn="t"/>
                      <a:endParaRPr lang="en-US" sz="1100" b="1" i="0" u="none" strike="noStrike" dirty="0" smtClean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  <a:p>
                      <a:pPr algn="ctr" rtl="0" fontAlgn="t"/>
                      <a:r>
                        <a:rPr lang="ru-RU" sz="1100" b="1" i="0" u="none" strike="noStrike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Изготовитель </a:t>
                      </a:r>
                      <a:endParaRPr lang="en-US" sz="1100" b="1" i="0" u="none" strike="noStrike" dirty="0" smtClean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  <a:p>
                      <a:pPr algn="ctr" rtl="0" fontAlgn="t"/>
                      <a:r>
                        <a:rPr lang="ru-RU" sz="1100" b="1" i="0" u="none" strike="noStrike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 </a:t>
                      </a:r>
                      <a:endParaRPr lang="ru-RU" sz="1100" b="1" i="0" u="none" strike="noStrike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 marL="9000" marR="9000" marT="12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endParaRPr lang="en-US" sz="1100" b="1" i="0" u="none" strike="noStrike" dirty="0" smtClean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  <a:p>
                      <a:pPr algn="ctr" rtl="0" fontAlgn="t"/>
                      <a:r>
                        <a:rPr lang="ru-RU" sz="1100" b="1" i="0" u="none" strike="noStrike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ТагАЗ  </a:t>
                      </a:r>
                      <a:endParaRPr lang="ru-RU" sz="1100" b="1" i="0" u="none" strike="noStrike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 marL="9000" marR="9000" marT="12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endParaRPr lang="en-US" sz="1100" b="1" i="0" u="none" strike="noStrike" dirty="0" smtClean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  <a:p>
                      <a:pPr algn="ctr" rtl="0" fontAlgn="t"/>
                      <a:r>
                        <a:rPr lang="en-US" sz="1100" b="1" i="0" u="none" strike="noStrike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Chevrolet </a:t>
                      </a:r>
                      <a:endParaRPr lang="en-US" sz="1100" b="1" i="0" u="none" strike="noStrike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 marL="9000" marR="9000" marT="12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endParaRPr lang="en-US" sz="1100" b="1" i="0" u="none" strike="noStrike" dirty="0" smtClean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  <a:p>
                      <a:pPr algn="ctr" rtl="0" fontAlgn="t"/>
                      <a:r>
                        <a:rPr lang="en-US" sz="1100" b="1" i="0" u="none" strike="noStrike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Mitsubishi </a:t>
                      </a:r>
                      <a:endParaRPr lang="en-US" sz="1100" b="1" i="0" u="none" strike="noStrike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 marL="9000" marR="9000" marT="12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</a:tr>
              <a:tr h="217347"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Марка транспортного средства </a:t>
                      </a:r>
                    </a:p>
                  </a:txBody>
                  <a:tcPr marL="9000" marR="9000" marT="12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ТАГАЗ </a:t>
                      </a:r>
                    </a:p>
                  </a:txBody>
                  <a:tcPr marL="9000" marR="9000" marT="12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Chevrolet </a:t>
                      </a:r>
                    </a:p>
                  </a:txBody>
                  <a:tcPr marL="9000" marR="9000" marT="12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Mitsubishi </a:t>
                      </a:r>
                    </a:p>
                  </a:txBody>
                  <a:tcPr marL="9000" marR="9000" marT="12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5494"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Категория транспортного средства </a:t>
                      </a:r>
                    </a:p>
                  </a:txBody>
                  <a:tcPr marL="9000" marR="9000" marT="12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М1 </a:t>
                      </a:r>
                    </a:p>
                  </a:txBody>
                  <a:tcPr marL="9000" marR="9000" marT="12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М1 </a:t>
                      </a:r>
                    </a:p>
                  </a:txBody>
                  <a:tcPr marL="9000" marR="9000" marT="12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М1 </a:t>
                      </a:r>
                    </a:p>
                  </a:txBody>
                  <a:tcPr marL="9000" marR="9000" marT="12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5547"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Коммерческое наименование </a:t>
                      </a:r>
                    </a:p>
                  </a:txBody>
                  <a:tcPr marL="9000" marR="9000" marT="12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Vega </a:t>
                      </a:r>
                    </a:p>
                  </a:txBody>
                  <a:tcPr marL="9000" marR="9000" marT="12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Lacetti </a:t>
                      </a:r>
                    </a:p>
                  </a:txBody>
                  <a:tcPr marL="9000" marR="9000" marT="12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Lancer(9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модель) </a:t>
                      </a:r>
                    </a:p>
                  </a:txBody>
                  <a:tcPr marL="9000" marR="9000" marT="12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82617">
                <a:tc gridSpan="4">
                  <a:txBody>
                    <a:bodyPr/>
                    <a:lstStyle/>
                    <a:p>
                      <a:pPr algn="ctr" rtl="0" fontAlgn="t"/>
                      <a:endParaRPr lang="en-US" sz="1100" b="1" i="0" u="none" strike="noStrike" dirty="0" smtClean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  <a:p>
                      <a:pPr algn="ctr" rtl="0" fontAlgn="t"/>
                      <a:r>
                        <a:rPr lang="ru-RU" sz="1100" b="1" i="0" u="none" strike="noStrike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ОБЩИЕ </a:t>
                      </a:r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ХАРАКТЕРИСТИКИ </a:t>
                      </a:r>
                      <a:r>
                        <a:rPr lang="ru-RU" sz="1100" b="1" i="0" u="none" strike="noStrike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МАШИНЫ</a:t>
                      </a:r>
                      <a:endParaRPr lang="en-US" sz="1100" b="1" i="0" u="none" strike="noStrike" dirty="0" smtClean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  <a:p>
                      <a:pPr algn="ctr" rtl="0" fontAlgn="t"/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 </a:t>
                      </a:r>
                    </a:p>
                  </a:txBody>
                  <a:tcPr marL="9000" marR="9000" marT="12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t"/>
                      <a:endParaRPr lang="ru-RU" sz="8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000" marR="9000" marT="900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t"/>
                      <a:endParaRPr lang="ru-RU" sz="8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000" marR="9000" marT="900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t"/>
                      <a:endParaRPr lang="ru-RU" sz="8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000" marR="9000" marT="9000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</a:tr>
              <a:tr h="325494"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Колесная формула/ведущие колеса </a:t>
                      </a:r>
                    </a:p>
                  </a:txBody>
                  <a:tcPr marL="9000" marR="9000" marT="12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4 x 2 /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передние  </a:t>
                      </a:r>
                    </a:p>
                  </a:txBody>
                  <a:tcPr marL="9000" marR="9000" marT="12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4 x 2 /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передние </a:t>
                      </a:r>
                    </a:p>
                  </a:txBody>
                  <a:tcPr marL="9000" marR="9000" marT="12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4 x 2 /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передние </a:t>
                      </a:r>
                    </a:p>
                  </a:txBody>
                  <a:tcPr marL="9000" marR="9000" marT="12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39740"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Схема компоновки транспортного средства </a:t>
                      </a:r>
                    </a:p>
                  </a:txBody>
                  <a:tcPr marL="9000" marR="9000" marT="12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переднеприводная , расположение двигателя –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переднее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поперечное </a:t>
                      </a:r>
                    </a:p>
                  </a:txBody>
                  <a:tcPr marL="9000" marR="9000" marT="12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переднеприводная , расположение двигателя – переднее поперечное </a:t>
                      </a:r>
                    </a:p>
                  </a:txBody>
                  <a:tcPr marL="9000" marR="9000" marT="12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переднеприводная , расположение двигателя – переднее поперечное </a:t>
                      </a:r>
                    </a:p>
                  </a:txBody>
                  <a:tcPr marL="9000" marR="9000" marT="12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5547"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Тип кузова/количество дверей </a:t>
                      </a:r>
                    </a:p>
                  </a:txBody>
                  <a:tcPr marL="9000" marR="9000" marT="12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седан /4 </a:t>
                      </a:r>
                    </a:p>
                  </a:txBody>
                  <a:tcPr marL="9000" marR="9000" marT="12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седан /4 </a:t>
                      </a:r>
                    </a:p>
                  </a:txBody>
                  <a:tcPr marL="9000" marR="9000" marT="12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седан /4 </a:t>
                      </a:r>
                    </a:p>
                  </a:txBody>
                  <a:tcPr marL="9000" marR="9000" marT="12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5547"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Количество мест спереди / сзади </a:t>
                      </a:r>
                    </a:p>
                  </a:txBody>
                  <a:tcPr marL="9000" marR="9000" marT="12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2/3</a:t>
                      </a:r>
                    </a:p>
                  </a:txBody>
                  <a:tcPr marL="9000" marR="9000" marT="12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2/3</a:t>
                      </a:r>
                    </a:p>
                  </a:txBody>
                  <a:tcPr marL="9000" marR="9000" marT="12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2/3</a:t>
                      </a:r>
                    </a:p>
                  </a:txBody>
                  <a:tcPr marL="9000" marR="9000" marT="12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5547"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Габаритные размеры  (мм): </a:t>
                      </a:r>
                    </a:p>
                  </a:txBody>
                  <a:tcPr marL="9000" marR="9000" marT="12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 </a:t>
                      </a:r>
                    </a:p>
                  </a:txBody>
                  <a:tcPr marL="9000" marR="9000" marT="1200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 </a:t>
                      </a:r>
                    </a:p>
                  </a:txBody>
                  <a:tcPr marL="9000" marR="9000" marT="1200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 </a:t>
                      </a:r>
                    </a:p>
                  </a:txBody>
                  <a:tcPr marL="9000" marR="9000" marT="12000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5547"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-длина </a:t>
                      </a:r>
                    </a:p>
                  </a:txBody>
                  <a:tcPr marL="9000" marR="9000" marT="12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4514</a:t>
                      </a:r>
                    </a:p>
                  </a:txBody>
                  <a:tcPr marL="9000" marR="9000" marT="12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4515</a:t>
                      </a:r>
                    </a:p>
                  </a:txBody>
                  <a:tcPr marL="9000" marR="9000" marT="12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4535</a:t>
                      </a:r>
                    </a:p>
                  </a:txBody>
                  <a:tcPr marL="9000" marR="9000" marT="12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5547"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-ширина </a:t>
                      </a:r>
                    </a:p>
                  </a:txBody>
                  <a:tcPr marL="9000" marR="9000" marT="12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1746</a:t>
                      </a:r>
                    </a:p>
                  </a:txBody>
                  <a:tcPr marL="9000" marR="9000" marT="12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1725</a:t>
                      </a:r>
                    </a:p>
                  </a:txBody>
                  <a:tcPr marL="9000" marR="9000" marT="12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1715</a:t>
                      </a:r>
                    </a:p>
                  </a:txBody>
                  <a:tcPr marL="9000" marR="9000" marT="12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5547"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-высота </a:t>
                      </a:r>
                    </a:p>
                  </a:txBody>
                  <a:tcPr marL="9000" marR="9000" marT="12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1436</a:t>
                      </a:r>
                    </a:p>
                  </a:txBody>
                  <a:tcPr marL="9000" marR="9000" marT="12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1445</a:t>
                      </a:r>
                    </a:p>
                  </a:txBody>
                  <a:tcPr marL="9000" marR="9000" marT="12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1445</a:t>
                      </a:r>
                    </a:p>
                  </a:txBody>
                  <a:tcPr marL="9000" marR="9000" marT="12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5547"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База  (мм) </a:t>
                      </a:r>
                    </a:p>
                  </a:txBody>
                  <a:tcPr marL="9000" marR="9000" marT="12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2610</a:t>
                      </a:r>
                    </a:p>
                  </a:txBody>
                  <a:tcPr marL="9000" marR="9000" marT="12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2600</a:t>
                      </a:r>
                    </a:p>
                  </a:txBody>
                  <a:tcPr marL="9000" marR="9000" marT="12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2500</a:t>
                      </a:r>
                    </a:p>
                  </a:txBody>
                  <a:tcPr marL="9000" marR="9000" marT="12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5547"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Колея передних/задних колес  </a:t>
                      </a:r>
                    </a:p>
                  </a:txBody>
                  <a:tcPr marL="9000" marR="9000" marT="12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1490 / 1490 </a:t>
                      </a:r>
                    </a:p>
                  </a:txBody>
                  <a:tcPr marL="9000" marR="9000" marT="12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1480/1480 </a:t>
                      </a:r>
                    </a:p>
                  </a:txBody>
                  <a:tcPr marL="9000" marR="9000" marT="12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 </a:t>
                      </a:r>
                    </a:p>
                  </a:txBody>
                  <a:tcPr marL="9000" marR="9000" marT="12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5494"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Масса снаряженного транспортного средства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(кг)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000" marR="9000" marT="12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1300</a:t>
                      </a:r>
                    </a:p>
                  </a:txBody>
                  <a:tcPr marL="9000" marR="9000" marT="12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1255-1305 </a:t>
                      </a:r>
                    </a:p>
                  </a:txBody>
                  <a:tcPr marL="9000" marR="9000" marT="12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1185</a:t>
                      </a:r>
                    </a:p>
                  </a:txBody>
                  <a:tcPr marL="9000" marR="9000" marT="12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0" y="1333485"/>
            <a:ext cx="642910" cy="95251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Rectangle 1"/>
          <p:cNvSpPr txBox="1">
            <a:spLocks/>
          </p:cNvSpPr>
          <p:nvPr/>
        </p:nvSpPr>
        <p:spPr>
          <a:xfrm>
            <a:off x="633442" y="380979"/>
            <a:ext cx="8153400" cy="857256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pPr eaLnBrk="0" hangingPunct="0"/>
            <a:r>
              <a:rPr sz="2800" b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Технические характеристики </a:t>
            </a:r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</a:rPr>
              <a:t>VEGA.</a:t>
            </a:r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en-US" sz="2800" b="1" dirty="0" smtClean="0">
              <a:solidFill>
                <a:schemeClr val="tx1">
                  <a:lumMod val="75000"/>
                  <a:lumOff val="25000"/>
                </a:schemeClr>
              </a:solidFill>
              <a:cs typeface="Times New Roman" pitchFamily="18" charset="0"/>
            </a:endParaRPr>
          </a:p>
          <a:p>
            <a:pPr eaLnBrk="0" hangingPunct="0"/>
            <a:r>
              <a:rPr sz="1300" b="1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Сравнение с конкурентами.</a:t>
            </a:r>
            <a:endParaRPr sz="13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7" name="Рисунок 6" descr="smal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0800000">
            <a:off x="6357950" y="190478"/>
            <a:ext cx="2571768" cy="1196861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714348" y="1333485"/>
            <a:ext cx="8001056" cy="9525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928662" y="1619237"/>
          <a:ext cx="6500858" cy="5083047"/>
        </p:xfrm>
        <a:graphic>
          <a:graphicData uri="http://schemas.openxmlformats.org/drawingml/2006/table">
            <a:tbl>
              <a:tblPr/>
              <a:tblGrid>
                <a:gridCol w="1957936"/>
                <a:gridCol w="1612418"/>
                <a:gridCol w="1407665"/>
                <a:gridCol w="1522839"/>
              </a:tblGrid>
              <a:tr h="173730"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1" i="0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+mn-lt"/>
                        </a:rPr>
                        <a:t>Изготовитель  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1" i="0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+mn-lt"/>
                        </a:rPr>
                        <a:t>ТагАЗ  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100" b="1" i="0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+mn-lt"/>
                        </a:rPr>
                        <a:t>Chevrolet 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100" b="1" i="0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+mn-lt"/>
                        </a:rPr>
                        <a:t>Mitsubishi 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</a:tr>
              <a:tr h="173730"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1" i="0" u="sng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Двигатель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( марка тип ) </a:t>
                      </a:r>
                      <a:endParaRPr lang="ru-RU" sz="1100" b="1" i="0" u="sng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TAGAZ, G16 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GM, Daewoo, F16D3  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4824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бензиновый, четырехтактный  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бензиновый, четырехтактный 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бензиновый, четырехтактный 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3730"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Кол. и расположение цилиндров                           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4, рядное 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4, рядное 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4, рядное 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3730"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рабочий объем ( см3 )           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1597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1598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1584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3730"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номинальная мощность л.с.  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124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109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98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4824"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Максимальный крутящий момент, Нм  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173</a:t>
                      </a:r>
                    </a:p>
                  </a:txBody>
                  <a:tcPr marL="7910" marR="7910" marT="105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150</a:t>
                      </a:r>
                    </a:p>
                  </a:txBody>
                  <a:tcPr marL="7910" marR="7910" marT="105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150</a:t>
                      </a:r>
                    </a:p>
                  </a:txBody>
                  <a:tcPr marL="7910" marR="7910" marT="105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2893"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Топливо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неэтилированный бензин с октановым числом не менее 91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неэтилированный бензин с октановым числом не менее 91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неэтилированный бензин с октановым числом не менее 91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3730"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Трансмиссия 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механическая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механическая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механическая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4824"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Сцепление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(марка тип)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Сухое однодисковое, привод гидравлический 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Фрикционное, однодисковое, сухое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Сухое, однодисковое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3730"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Коробка передач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(марка тип)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синхронизированная, с ручным управлением</a:t>
                      </a:r>
                    </a:p>
                  </a:txBody>
                  <a:tcPr marL="7910" marR="7910" marT="10547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3730"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число передач коробки передач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3730"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Передаточные числа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3730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- I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3.818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3,818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3,58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3730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- II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2.158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2,158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1,95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3730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- III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1.478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1,481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1,34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3730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- IV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1.129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1,121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0,98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3730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- V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0.886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0,886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0,8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3730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- 3X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3.333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3,333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3,42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4824"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Главная передача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(марка тип )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цилиндрическая косозубая</a:t>
                      </a:r>
                    </a:p>
                  </a:txBody>
                  <a:tcPr marL="7910" marR="7910" marT="10547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7910" marR="7910" marT="10547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4824"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передаточное число главной передачи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3,55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3,722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4,05</a:t>
                      </a:r>
                    </a:p>
                  </a:txBody>
                  <a:tcPr marL="7910" marR="7910" marT="1054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0" y="1333485"/>
            <a:ext cx="642910" cy="95251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Rectangle 1"/>
          <p:cNvSpPr txBox="1">
            <a:spLocks/>
          </p:cNvSpPr>
          <p:nvPr/>
        </p:nvSpPr>
        <p:spPr>
          <a:xfrm>
            <a:off x="633442" y="380979"/>
            <a:ext cx="8153400" cy="857256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pPr eaLnBrk="0" hangingPunct="0"/>
            <a:r>
              <a:rPr sz="2800" b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Технические характеристики </a:t>
            </a:r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</a:rPr>
              <a:t>VEGA.</a:t>
            </a:r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en-US" sz="2800" b="1" dirty="0" smtClean="0">
              <a:solidFill>
                <a:schemeClr val="tx1">
                  <a:lumMod val="75000"/>
                  <a:lumOff val="25000"/>
                </a:schemeClr>
              </a:solidFill>
              <a:cs typeface="Times New Roman" pitchFamily="18" charset="0"/>
            </a:endParaRPr>
          </a:p>
          <a:p>
            <a:pPr eaLnBrk="0" hangingPunct="0"/>
            <a:r>
              <a:rPr sz="1300" b="1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Сравнение с конкурентами.</a:t>
            </a:r>
            <a:endParaRPr sz="13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7" name="Рисунок 6" descr="smal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0800000">
            <a:off x="6215074" y="190478"/>
            <a:ext cx="2714644" cy="1196861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714348" y="1333485"/>
            <a:ext cx="8001056" cy="9525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571472" y="1619239"/>
          <a:ext cx="7858181" cy="5078182"/>
        </p:xfrm>
        <a:graphic>
          <a:graphicData uri="http://schemas.openxmlformats.org/drawingml/2006/table">
            <a:tbl>
              <a:tblPr/>
              <a:tblGrid>
                <a:gridCol w="2391913"/>
                <a:gridCol w="1969812"/>
                <a:gridCol w="1719676"/>
                <a:gridCol w="1776780"/>
              </a:tblGrid>
              <a:tr h="149140"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1" i="0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+mn-lt"/>
                        </a:rPr>
                        <a:t>Изготовитель  </a:t>
                      </a:r>
                    </a:p>
                  </a:txBody>
                  <a:tcPr marL="5890" marR="5890" marT="785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1" i="0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+mn-lt"/>
                        </a:rPr>
                        <a:t>ТагАЗ  </a:t>
                      </a:r>
                    </a:p>
                  </a:txBody>
                  <a:tcPr marL="5890" marR="5890" marT="785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100" b="1" i="0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+mn-lt"/>
                        </a:rPr>
                        <a:t>Chevrolet </a:t>
                      </a:r>
                    </a:p>
                  </a:txBody>
                  <a:tcPr marL="5890" marR="5890" marT="785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100" b="1" i="0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+mn-lt"/>
                        </a:rPr>
                        <a:t>Mitsubishi </a:t>
                      </a:r>
                    </a:p>
                  </a:txBody>
                  <a:tcPr marL="5890" marR="5890" marT="785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</a:tr>
              <a:tr h="123237">
                <a:tc gridSpan="4">
                  <a:txBody>
                    <a:bodyPr/>
                    <a:lstStyle/>
                    <a:p>
                      <a:pPr algn="l" rtl="0" fontAlgn="t"/>
                      <a:r>
                        <a:rPr lang="ru-RU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                                      Подвеска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(марка тип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)</a:t>
                      </a:r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890" marR="5890" marT="785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t"/>
                      <a:endParaRPr lang="ru-RU" sz="7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890" marR="5890" marT="589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t"/>
                      <a:endParaRPr lang="ru-RU" sz="7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890" marR="5890" marT="589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t"/>
                      <a:endParaRPr lang="ru-RU" sz="7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890" marR="5890" marT="5890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89489"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   - передняя</a:t>
                      </a:r>
                    </a:p>
                  </a:txBody>
                  <a:tcPr marL="5890" marR="5890" marT="785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Независимая, типа McPherson,с цилиндрически-ми     пружинами,           гидравлически-ми  амортизаторами и стабилизаторoм поперечной устойчивости</a:t>
                      </a:r>
                    </a:p>
                  </a:txBody>
                  <a:tcPr marL="5890" marR="5890" marT="785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Независимая, пружинная типа McPherson, со  стабилизаторoм поперечной устойчивости</a:t>
                      </a:r>
                    </a:p>
                  </a:txBody>
                  <a:tcPr marL="5890" marR="5890" marT="785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Независимая, пружинная типа McPherson, со  стабилизаторoм поперечной устойчивости</a:t>
                      </a:r>
                    </a:p>
                  </a:txBody>
                  <a:tcPr marL="5890" marR="5890" marT="785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89489">
                <a:tc>
                  <a:txBody>
                    <a:bodyPr/>
                    <a:lstStyle/>
                    <a:p>
                      <a:pPr algn="ctr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   - задняя</a:t>
                      </a:r>
                    </a:p>
                  </a:txBody>
                  <a:tcPr marL="5890" marR="5890" marT="785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Независимая типа McPherson, с цилиндрическими     пружинами, гидравлически-ми   амортизатора -ми и стабилизаторoм поперечной устойчивости</a:t>
                      </a:r>
                    </a:p>
                  </a:txBody>
                  <a:tcPr marL="5890" marR="5890" marT="785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Независимая, пружинная, рычажная, с гидравлически-ми телескопически-ми амортизаторами</a:t>
                      </a:r>
                    </a:p>
                  </a:txBody>
                  <a:tcPr marL="5890" marR="5890" marT="785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Независимая, пружинная, рычажная, с гидравлически-ми телескопически-ми амортизаторами</a:t>
                      </a:r>
                    </a:p>
                  </a:txBody>
                  <a:tcPr marL="5890" marR="5890" marT="785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6363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P</a:t>
                      </a:r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улевое управление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(марка тип)</a:t>
                      </a:r>
                    </a:p>
                  </a:txBody>
                  <a:tcPr marL="5890" marR="5890" marT="785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рулевой механизм типа "шестерня – рейка", рулевой привод с гидроусилите-лем </a:t>
                      </a:r>
                    </a:p>
                  </a:txBody>
                  <a:tcPr marL="5890" marR="5890" marT="785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рулевой механизм типа "шестерня – рейка", рулевой привод с гидроусилите-лем</a:t>
                      </a:r>
                    </a:p>
                  </a:txBody>
                  <a:tcPr marL="5890" marR="5890" marT="785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рулевой механизм типа "шестерня – рейка", рулевой привод с гидроусилите-лем </a:t>
                      </a:r>
                    </a:p>
                  </a:txBody>
                  <a:tcPr marL="5890" marR="5890" marT="785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3237">
                <a:tc gridSpan="4">
                  <a:txBody>
                    <a:bodyPr/>
                    <a:lstStyle/>
                    <a:p>
                      <a:pPr algn="l" rtl="0" fontAlgn="t"/>
                      <a:r>
                        <a:rPr lang="ru-RU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                                       Тормозные </a:t>
                      </a:r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системы          </a:t>
                      </a:r>
                    </a:p>
                  </a:txBody>
                  <a:tcPr marL="5890" marR="5890" marT="785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t"/>
                      <a:endParaRPr lang="ru-RU" sz="7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890" marR="5890" marT="589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t"/>
                      <a:endParaRPr lang="ru-RU" sz="7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890" marR="5890" marT="589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t"/>
                      <a:endParaRPr lang="ru-RU" sz="7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890" marR="5890" marT="5890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39179"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 - рабочая</a:t>
                      </a:r>
                    </a:p>
                  </a:txBody>
                  <a:tcPr marL="5890" marR="5890" marT="785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Гидравлическая, двухконтурная с     диагональным разделением на контуры, с вакуумным усилителем; возможна установка ABS; тормозные механизмы передних колес – дисковые, задних – дисковые или барабанные.</a:t>
                      </a:r>
                    </a:p>
                  </a:txBody>
                  <a:tcPr marL="5890" marR="5890" marT="785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Гидравлическая, двухконтурная с     диагональным разделением на контуры, с вакуумным усилителем; возможна установка ABS; тормозные механизмы всех колес дисковые.</a:t>
                      </a:r>
                    </a:p>
                  </a:txBody>
                  <a:tcPr marL="5890" marR="5890" marT="785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Гидравлическая, двухконтурная с     диагональным разделением на контуры, с вакуумным усилителем; возможна установка ABS; тормозные механизмы передних колес – дисковые, задних – дисковые или барабанные.</a:t>
                      </a:r>
                    </a:p>
                  </a:txBody>
                  <a:tcPr marL="5890" marR="5890" marT="785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0595"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 - запасная</a:t>
                      </a:r>
                    </a:p>
                  </a:txBody>
                  <a:tcPr marL="5890" marR="5890" marT="785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каждый  контуров рабочей тормозной системы</a:t>
                      </a:r>
                    </a:p>
                  </a:txBody>
                  <a:tcPr marL="5890" marR="5890" marT="785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каждый  контуров рабочей тормозной системы</a:t>
                      </a:r>
                    </a:p>
                  </a:txBody>
                  <a:tcPr marL="5890" marR="5890" marT="785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каждый  контуров рабочей тормозной системы</a:t>
                      </a:r>
                    </a:p>
                  </a:txBody>
                  <a:tcPr marL="5890" marR="5890" marT="785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6363"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 - стояночная</a:t>
                      </a:r>
                    </a:p>
                  </a:txBody>
                  <a:tcPr marL="5890" marR="5890" marT="785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механический  (тросовый)  привод к тормозным механизмам задних колес </a:t>
                      </a:r>
                    </a:p>
                  </a:txBody>
                  <a:tcPr marL="5890" marR="5890" marT="785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механический  привод к тормозным механизмам задних колес</a:t>
                      </a:r>
                    </a:p>
                  </a:txBody>
                  <a:tcPr marL="5890" marR="5890" marT="785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механический  привод к тормозным механизмам задних колес</a:t>
                      </a:r>
                    </a:p>
                  </a:txBody>
                  <a:tcPr marL="5890" marR="5890" marT="785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3237">
                <a:tc gridSpan="4">
                  <a:txBody>
                    <a:bodyPr/>
                    <a:lstStyle/>
                    <a:p>
                      <a:pPr algn="l" rtl="0" fontAlgn="t"/>
                      <a:r>
                        <a:rPr lang="ru-RU" sz="9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                                                     Шины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890" marR="5890" marT="785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t"/>
                      <a:endParaRPr lang="ru-RU" sz="7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890" marR="5890" marT="589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t"/>
                      <a:endParaRPr lang="ru-RU" sz="7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890" marR="5890" marT="589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t"/>
                      <a:endParaRPr lang="ru-RU" sz="7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890" marR="5890" marT="5890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9800"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 - размер</a:t>
                      </a:r>
                    </a:p>
                  </a:txBody>
                  <a:tcPr marL="5890" marR="5890" marT="785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175/70R14 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или 195/55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R15</a:t>
                      </a:r>
                    </a:p>
                  </a:txBody>
                  <a:tcPr marL="5890" marR="5890" marT="785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175/70R14, 185/65R14 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или 195/55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R15</a:t>
                      </a:r>
                    </a:p>
                  </a:txBody>
                  <a:tcPr marL="5890" marR="5890" marT="785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175/70R13</a:t>
                      </a:r>
                    </a:p>
                  </a:txBody>
                  <a:tcPr marL="5890" marR="5890" marT="785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3237"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 - индекс несущей способности</a:t>
                      </a:r>
                    </a:p>
                  </a:txBody>
                  <a:tcPr marL="5890" marR="5890" marT="785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84</a:t>
                      </a:r>
                    </a:p>
                  </a:txBody>
                  <a:tcPr marL="5890" marR="5890" marT="785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84(86) </a:t>
                      </a:r>
                    </a:p>
                  </a:txBody>
                  <a:tcPr marL="5890" marR="5890" marT="785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84</a:t>
                      </a:r>
                    </a:p>
                  </a:txBody>
                  <a:tcPr marL="5890" marR="5890" marT="785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3237"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 - индекс скорости</a:t>
                      </a:r>
                    </a:p>
                  </a:txBody>
                  <a:tcPr marL="5890" marR="5890" marT="785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S </a:t>
                      </a:r>
                    </a:p>
                  </a:txBody>
                  <a:tcPr marL="5890" marR="5890" marT="785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H(T) </a:t>
                      </a:r>
                    </a:p>
                  </a:txBody>
                  <a:tcPr marL="5890" marR="5890" marT="785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S </a:t>
                      </a:r>
                    </a:p>
                  </a:txBody>
                  <a:tcPr marL="5890" marR="5890" marT="785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6363"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Дополнительное оборудование транспортного средства </a:t>
                      </a:r>
                    </a:p>
                  </a:txBody>
                  <a:tcPr marL="5890" marR="5890" marT="785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противоугонное устройство, кондиционер (хладагент R134A), аудиосистема, подушка безопасности</a:t>
                      </a:r>
                    </a:p>
                  </a:txBody>
                  <a:tcPr marL="5890" marR="5890" marT="785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890" marR="5890" marT="785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5890" marR="5890" marT="785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740</Words>
  <Application>Microsoft Office PowerPoint</Application>
  <PresentationFormat>Экран (4:3)</PresentationFormat>
  <Paragraphs>246</Paragraphs>
  <Slides>5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Dell</dc:creator>
  <cp:lastModifiedBy>Dell</cp:lastModifiedBy>
  <cp:revision>4</cp:revision>
  <dcterms:created xsi:type="dcterms:W3CDTF">2009-10-06T10:42:33Z</dcterms:created>
  <dcterms:modified xsi:type="dcterms:W3CDTF">2009-10-06T11:14:47Z</dcterms:modified>
</cp:coreProperties>
</file>